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0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265606"/>
      </p:ext>
    </p:extLst>
  </p:cSld>
  <p:clrMapOvr>
    <a:masterClrMapping/>
  </p:clrMapOvr>
  <p:transition advTm="5000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99970417"/>
      </p:ext>
    </p:extLst>
  </p:cSld>
  <p:clrMapOvr>
    <a:masterClrMapping/>
  </p:clrMapOvr>
  <p:transition advTm="5000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0921584"/>
      </p:ext>
    </p:extLst>
  </p:cSld>
  <p:clrMapOvr>
    <a:masterClrMapping/>
  </p:clrMapOvr>
  <p:transition advTm="5000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7672244"/>
      </p:ext>
    </p:extLst>
  </p:cSld>
  <p:clrMapOvr>
    <a:masterClrMapping/>
  </p:clrMapOvr>
  <p:transition advTm="5000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9865410"/>
      </p:ext>
    </p:extLst>
  </p:cSld>
  <p:clrMapOvr>
    <a:masterClrMapping/>
  </p:clrMapOvr>
  <p:transition advTm="5000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5219380"/>
      </p:ext>
    </p:extLst>
  </p:cSld>
  <p:clrMapOvr>
    <a:masterClrMapping/>
  </p:clrMapOvr>
  <p:transition advTm="5000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9470082"/>
      </p:ext>
    </p:extLst>
  </p:cSld>
  <p:clrMapOvr>
    <a:masterClrMapping/>
  </p:clrMapOvr>
  <p:transition advTm="5000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84698"/>
      </p:ext>
    </p:extLst>
  </p:cSld>
  <p:clrMapOvr>
    <a:masterClrMapping/>
  </p:clrMapOvr>
  <p:transition advTm="5000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881518"/>
      </p:ext>
    </p:extLst>
  </p:cSld>
  <p:clrMapOvr>
    <a:masterClrMapping/>
  </p:clrMapOvr>
  <p:transition advTm="5000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9363569"/>
      </p:ext>
    </p:extLst>
  </p:cSld>
  <p:clrMapOvr>
    <a:masterClrMapping/>
  </p:clrMapOvr>
  <p:transition advTm="5000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90879376"/>
      </p:ext>
    </p:extLst>
  </p:cSld>
  <p:clrMapOvr>
    <a:masterClrMapping/>
  </p:clrMapOvr>
  <p:transition advTm="5000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bg1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DBEC4-4957-4E86-BD25-649F45D3C16A}" type="datetimeFigureOut">
              <a:rPr lang="fr-FR" smtClean="0"/>
              <a:t>25/04/2016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90DF1-8D58-4207-8F8E-158A4FDA25D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768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split orient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3816423"/>
          </a:xfrm>
        </p:spPr>
        <p:txBody>
          <a:bodyPr>
            <a:noAutofit/>
          </a:bodyPr>
          <a:lstStyle/>
          <a:p>
            <a:r>
              <a:rPr lang="fr-FR" sz="4800" dirty="0" smtClean="0"/>
              <a:t>Les 4è LV2 Espagnol</a:t>
            </a:r>
            <a:br>
              <a:rPr lang="fr-FR" sz="4800" dirty="0" smtClean="0"/>
            </a:br>
            <a:r>
              <a:rPr lang="fr-FR" sz="4800" dirty="0" smtClean="0"/>
              <a:t>du collège Romain Blache</a:t>
            </a:r>
            <a:br>
              <a:rPr lang="fr-FR" sz="4800" dirty="0" smtClean="0"/>
            </a:br>
            <a:r>
              <a:rPr lang="fr-FR" sz="4800" dirty="0" smtClean="0"/>
              <a:t>vous proposent leur hommage à </a:t>
            </a:r>
            <a:br>
              <a:rPr lang="fr-FR" sz="4800" dirty="0" smtClean="0"/>
            </a:br>
            <a:r>
              <a:rPr lang="fr-FR" sz="5400" b="1" dirty="0" smtClean="0"/>
              <a:t>Eduardo Arroyo</a:t>
            </a:r>
            <a:r>
              <a:rPr lang="fr-FR" sz="4800" dirty="0" smtClean="0"/>
              <a:t/>
            </a:r>
            <a:br>
              <a:rPr lang="fr-FR" sz="4800" dirty="0" smtClean="0"/>
            </a:br>
            <a:endParaRPr lang="fr-FR" sz="4800" dirty="0"/>
          </a:p>
        </p:txBody>
      </p:sp>
      <p:sp>
        <p:nvSpPr>
          <p:cNvPr id="7" name="Sous-titre 6"/>
          <p:cNvSpPr>
            <a:spLocks noGrp="1"/>
          </p:cNvSpPr>
          <p:nvPr>
            <p:ph type="subTitle" idx="1"/>
          </p:nvPr>
        </p:nvSpPr>
        <p:spPr>
          <a:xfrm>
            <a:off x="1403648" y="4797152"/>
            <a:ext cx="6400800" cy="1198984"/>
          </a:xfrm>
        </p:spPr>
        <p:txBody>
          <a:bodyPr/>
          <a:lstStyle/>
          <a:p>
            <a:r>
              <a:rPr lang="fr-FR" i="1" dirty="0" smtClean="0">
                <a:solidFill>
                  <a:schemeClr val="tx1"/>
                </a:solidFill>
              </a:rPr>
              <a:t>Je fais un portrait à la manière de…</a:t>
            </a:r>
            <a:endParaRPr lang="fr-FR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355958"/>
      </p:ext>
    </p:extLst>
  </p:cSld>
  <p:clrMapOvr>
    <a:masterClrMapping/>
  </p:clrMapOvr>
  <p:transition advTm="5000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Lise\Documents\Cours 2015 2016\cours 4è 2015 2016\Eduardo arroyo\20160301_1416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5832" cy="686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5659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Lise\Documents\Cours 2015 2016\cours 4è 2015 2016\Eduardo arroyo\20160301_141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0400" y="-1447800"/>
            <a:ext cx="130048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618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Lise\Documents\Cours 2015 2016\cours 4è 2015 2016\Eduardo arroyo\20160301_1412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7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Lise\Documents\Cours 2015 2016\cours 4è 2015 2016\Eduardo arroyo\20160301_1412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" y="0"/>
            <a:ext cx="9251880" cy="693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36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Lise\Documents\Cours 2015 2016\cours 4è 2015 2016\Eduardo arroyo\20160301_1413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124"/>
            <a:ext cx="9214832" cy="6911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788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Lise\Documents\Cours 2015 2016\cours 4è 2015 2016\Eduardo arroyo\20160301_14155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144049"/>
      </p:ext>
    </p:extLst>
  </p:cSld>
  <p:clrMapOvr>
    <a:masterClrMapping/>
  </p:clrMapOvr>
  <p:transition advTm="5000">
    <p:split orient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Lise\Documents\Cours 2015 2016\cours 4è 2015 2016\Eduardo arroyo\20160304_1618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12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5363" name="Picture 3" descr="C:\Users\Lise\Documents\Cours 2015 2016\cours 4è 2015 2016\Eduardo arroyo\20160301_1413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48680"/>
            <a:ext cx="4401356" cy="586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Lise\Documents\Cours 2015 2016\cours 4è 2015 2016\Eduardo arroyo\20160301_1414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80"/>
            <a:ext cx="442849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150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0">
        <p:checker/>
      </p:transition>
    </mc:Choice>
    <mc:Fallback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Lise\Documents\Cours 2015 2016\cours 4è 2015 2016\Eduardo arroyo\20160301_141415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3"/>
          <a:stretch/>
        </p:blipFill>
        <p:spPr bwMode="auto">
          <a:xfrm>
            <a:off x="251520" y="548680"/>
            <a:ext cx="4158823" cy="572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Lise\Documents\Cours 2015 2016\cours 4è 2015 2016\Eduardo arroyo\20160301_14142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4"/>
          <a:stretch/>
        </p:blipFill>
        <p:spPr bwMode="auto">
          <a:xfrm>
            <a:off x="4572000" y="548680"/>
            <a:ext cx="4208268" cy="576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86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0">
        <p:checker/>
      </p:transition>
    </mc:Choice>
    <mc:Fallback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Lise\Documents\Cours 2015 2016\cours 4è 2015 2016\Eduardo arroyo\20160301_141454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0" b="2350"/>
          <a:stretch/>
        </p:blipFill>
        <p:spPr bwMode="auto">
          <a:xfrm>
            <a:off x="251520" y="476672"/>
            <a:ext cx="4353156" cy="593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Lise\Documents\Cours 2015 2016\cours 4è 2015 2016\Eduardo arroyo\20160301_141505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" r="3981"/>
          <a:stretch/>
        </p:blipFill>
        <p:spPr bwMode="auto">
          <a:xfrm>
            <a:off x="4716016" y="476672"/>
            <a:ext cx="4104455" cy="5946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248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0">
        <p:checker/>
      </p:transition>
    </mc:Choice>
    <mc:Fallback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403648" y="4653136"/>
            <a:ext cx="6400800" cy="1752600"/>
          </a:xfrm>
        </p:spPr>
        <p:txBody>
          <a:bodyPr>
            <a:noAutofit/>
          </a:bodyPr>
          <a:lstStyle/>
          <a:p>
            <a:r>
              <a:rPr lang="fr-FR" sz="1400" dirty="0" smtClean="0">
                <a:solidFill>
                  <a:schemeClr val="tx1"/>
                </a:solidFill>
              </a:rPr>
              <a:t>EDUARDO ARROYO</a:t>
            </a:r>
          </a:p>
          <a:p>
            <a:r>
              <a:rPr lang="fr-FR" sz="1400" dirty="0" smtClean="0">
                <a:solidFill>
                  <a:schemeClr val="tx1"/>
                </a:solidFill>
              </a:rPr>
              <a:t>Date 17 Octobre 2015 10h00 - 10 Janvier 2016 18h00 . Hôtel des Arts</a:t>
            </a:r>
          </a:p>
          <a:p>
            <a:r>
              <a:rPr lang="fr-FR" sz="1400" dirty="0" smtClean="0">
                <a:solidFill>
                  <a:schemeClr val="tx1"/>
                </a:solidFill>
              </a:rPr>
              <a:t>http://http://www.hdatoulon.fr/publications/publication-91-la-force-du-destin-2015-eduardo-arroyo.html</a:t>
            </a:r>
          </a:p>
          <a:p>
            <a:r>
              <a:rPr lang="fr-FR" sz="1400" dirty="0" smtClean="0">
                <a:solidFill>
                  <a:schemeClr val="tx1"/>
                </a:solidFill>
              </a:rPr>
              <a:t>http://www.hdatoulon.fr/index.php</a:t>
            </a:r>
          </a:p>
          <a:p>
            <a:endParaRPr lang="fr-FR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32656"/>
            <a:ext cx="2769096" cy="416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390875"/>
      </p:ext>
    </p:extLst>
  </p:cSld>
  <p:clrMapOvr>
    <a:masterClrMapping/>
  </p:clrMapOvr>
  <p:transition advTm="5000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Lise\Documents\Cours 2015 2016\cours 4è 2015 2016\Eduardo arroyo\20160301_14143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t="1869" r="4053" b="2835"/>
          <a:stretch/>
        </p:blipFill>
        <p:spPr bwMode="auto">
          <a:xfrm>
            <a:off x="2051720" y="232560"/>
            <a:ext cx="4608512" cy="633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963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Tm="5000">
        <p:checker/>
      </p:transition>
    </mc:Choice>
    <mc:Fallback>
      <p:transition spd="slow" advTm="5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980728"/>
            <a:ext cx="7772400" cy="4466927"/>
          </a:xfrm>
        </p:spPr>
        <p:txBody>
          <a:bodyPr>
            <a:normAutofit/>
          </a:bodyPr>
          <a:lstStyle/>
          <a:p>
            <a:r>
              <a:rPr lang="fr-FR" sz="6000" dirty="0" smtClean="0"/>
              <a:t>¡ </a:t>
            </a:r>
            <a:r>
              <a:rPr lang="fr-FR" sz="6000" dirty="0" err="1" smtClean="0"/>
              <a:t>Hasta</a:t>
            </a:r>
            <a:r>
              <a:rPr lang="fr-FR" sz="6000" dirty="0" smtClean="0"/>
              <a:t> </a:t>
            </a:r>
            <a:r>
              <a:rPr lang="fr-FR" sz="6000" dirty="0" err="1" smtClean="0"/>
              <a:t>luego</a:t>
            </a:r>
            <a:r>
              <a:rPr lang="fr-FR" sz="6000" dirty="0" smtClean="0"/>
              <a:t>!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sz="2700" dirty="0" smtClean="0"/>
              <a:t>Les 4èmes LV2 espagnol du collège Romain Blache</a:t>
            </a:r>
            <a:br>
              <a:rPr lang="fr-FR" sz="2700" dirty="0" smtClean="0"/>
            </a:br>
            <a:r>
              <a:rPr lang="fr-FR" sz="2700" dirty="0" smtClean="0"/>
              <a:t>2015-2016</a:t>
            </a:r>
            <a:endParaRPr lang="fr-FR" sz="2700" dirty="0"/>
          </a:p>
        </p:txBody>
      </p:sp>
    </p:spTree>
    <p:extLst>
      <p:ext uri="{BB962C8B-B14F-4D97-AF65-F5344CB8AC3E}">
        <p14:creationId xmlns:p14="http://schemas.microsoft.com/office/powerpoint/2010/main" val="247939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5000">
        <p14:flip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r>
              <a:rPr lang="fr-FR" sz="3200" dirty="0" smtClean="0"/>
              <a:t>Nos objectifs </a:t>
            </a:r>
            <a:endParaRPr lang="fr-FR" sz="3200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256584"/>
          </a:xfrm>
        </p:spPr>
        <p:txBody>
          <a:bodyPr>
            <a:normAutofit fontScale="25000" lnSpcReduction="20000"/>
          </a:bodyPr>
          <a:lstStyle/>
          <a:p>
            <a:endParaRPr lang="fr-FR" dirty="0" smtClean="0"/>
          </a:p>
          <a:p>
            <a:pPr marL="0" indent="0">
              <a:buNone/>
            </a:pPr>
            <a:r>
              <a:rPr lang="fr-FR" sz="7200" dirty="0" smtClean="0"/>
              <a:t>● Découvrir notre patrimoine culturel et les ressources culturelles de notre région à travers  un centre d’art contemporain varois : l’Hôtel des Arts à Toulon</a:t>
            </a:r>
          </a:p>
          <a:p>
            <a:pPr marL="0" indent="0">
              <a:buNone/>
            </a:pPr>
            <a:r>
              <a:rPr lang="fr-FR" sz="7200" dirty="0" smtClean="0"/>
              <a:t>● Découvrir les œuvres d’un grand peintre contemporain espagnol Eduardo Arroyo, un des principaux représentants de la Figuration Narrative</a:t>
            </a:r>
          </a:p>
          <a:p>
            <a:pPr marL="0" indent="0">
              <a:buNone/>
            </a:pPr>
            <a:r>
              <a:rPr lang="fr-FR" sz="7200" dirty="0" smtClean="0"/>
              <a:t>● Développer et diversifier le parcours culturel des élèves</a:t>
            </a:r>
          </a:p>
          <a:p>
            <a:pPr marL="0" indent="0">
              <a:buNone/>
            </a:pPr>
            <a:r>
              <a:rPr lang="fr-FR" sz="7200" dirty="0" smtClean="0"/>
              <a:t>● Dans le cadre du « parcours des arts » faire des liens avec des œuvres qui seront étudiées dans le cycle 4 dans les différentes matières</a:t>
            </a:r>
          </a:p>
          <a:p>
            <a:pPr marL="0" indent="0">
              <a:buNone/>
            </a:pPr>
            <a:r>
              <a:rPr lang="fr-FR" sz="7200" dirty="0" smtClean="0"/>
              <a:t>● Travailler en interdisciplinarité</a:t>
            </a:r>
          </a:p>
          <a:p>
            <a:pPr marL="0" indent="0">
              <a:buNone/>
            </a:pPr>
            <a:r>
              <a:rPr lang="fr-FR" sz="7200" dirty="0" smtClean="0"/>
              <a:t>● Etre confronté à la matérialité des </a:t>
            </a:r>
            <a:r>
              <a:rPr lang="fr-FR" sz="7200" dirty="0" err="1" smtClean="0"/>
              <a:t>oeuvres</a:t>
            </a:r>
            <a:endParaRPr lang="fr-FR" sz="7200" dirty="0" smtClean="0"/>
          </a:p>
          <a:p>
            <a:pPr marL="0" indent="0">
              <a:buNone/>
            </a:pPr>
            <a:r>
              <a:rPr lang="fr-FR" sz="7200" dirty="0" smtClean="0"/>
              <a:t>● Développer la curiosité intellectuelle</a:t>
            </a:r>
          </a:p>
          <a:p>
            <a:pPr marL="0" indent="0">
              <a:buNone/>
            </a:pPr>
            <a:r>
              <a:rPr lang="fr-FR" sz="7200" dirty="0" smtClean="0"/>
              <a:t>● Développer  la culture générale</a:t>
            </a:r>
          </a:p>
          <a:p>
            <a:pPr marL="0" indent="0">
              <a:buNone/>
            </a:pPr>
            <a:r>
              <a:rPr lang="fr-FR" sz="7200" dirty="0" smtClean="0"/>
              <a:t>● Développer la responsabilité individuelle</a:t>
            </a:r>
          </a:p>
          <a:p>
            <a:pPr marL="0" indent="0">
              <a:buNone/>
            </a:pPr>
            <a:r>
              <a:rPr lang="fr-FR" sz="7200" dirty="0" smtClean="0"/>
              <a:t>● Développer l’apprentissage de la vie en société : savoir adapter sa tenue, son attitude et son langage au lieu, au contexte</a:t>
            </a:r>
          </a:p>
          <a:p>
            <a:pPr marL="0" indent="0">
              <a:buNone/>
            </a:pPr>
            <a:r>
              <a:rPr lang="fr-FR" sz="7200" dirty="0" smtClean="0"/>
              <a:t>● renforcer la communication élèves / équipe pédagogique</a:t>
            </a:r>
          </a:p>
          <a:p>
            <a:pPr marL="0" indent="0">
              <a:buNone/>
            </a:pPr>
            <a:r>
              <a:rPr lang="fr-FR" sz="7200" dirty="0" smtClean="0"/>
              <a:t>● remotiver les élèves en leur proposant une activité différente et transversale et donner ainsi plus de sens aux apprentissages faits en classe</a:t>
            </a:r>
          </a:p>
          <a:p>
            <a:pPr marL="0" indent="0">
              <a:buNone/>
            </a:pPr>
            <a:r>
              <a:rPr lang="fr-FR" sz="7200" dirty="0" smtClean="0"/>
              <a:t>● Inciter les élèves à retourner à l’hôtel des arts et à visiter des expositions de façon autonome</a:t>
            </a:r>
          </a:p>
          <a:p>
            <a:pPr marL="0" indent="0">
              <a:buNone/>
            </a:pPr>
            <a:endParaRPr lang="fr-FR" sz="7200" dirty="0"/>
          </a:p>
        </p:txBody>
      </p:sp>
    </p:spTree>
    <p:extLst>
      <p:ext uri="{BB962C8B-B14F-4D97-AF65-F5344CB8AC3E}">
        <p14:creationId xmlns:p14="http://schemas.microsoft.com/office/powerpoint/2010/main" val="947016114"/>
      </p:ext>
    </p:extLst>
  </p:cSld>
  <p:clrMapOvr>
    <a:masterClrMapping/>
  </p:clrMapOvr>
  <p:transition advTm="5000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Nos travaux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 smtClean="0"/>
              <a:t>•	Travail fait en classe en cours d’espagnol : « je fais un portrait à la manière de » A partir d’une image format A4 représentant une célébrité hispanophone je crée un portrait à la manière de Eduardo Arroyo. Ensuite je présente ce personnage en quelques phrases en espagnol. Je présente le tout sur une feuille A3</a:t>
            </a:r>
          </a:p>
          <a:p>
            <a:pPr marL="0" indent="0">
              <a:buNone/>
            </a:pPr>
            <a:r>
              <a:rPr lang="fr-FR" dirty="0" smtClean="0"/>
              <a:t>•	En Arts Plastiques , M. </a:t>
            </a:r>
            <a:r>
              <a:rPr lang="fr-FR" dirty="0" err="1" smtClean="0"/>
              <a:t>Coffignal</a:t>
            </a:r>
            <a:r>
              <a:rPr lang="fr-FR" dirty="0" smtClean="0"/>
              <a:t> a fait travailler les élèves sur un sujet en relation avec l’œuvre de Arroyo : «  autoportrait tactile 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15288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œuvres d’E. Arroyo </a:t>
            </a:r>
            <a:endParaRPr lang="fr-FR" dirty="0"/>
          </a:p>
        </p:txBody>
      </p:sp>
      <p:pic>
        <p:nvPicPr>
          <p:cNvPr id="3074" name="Picture 2" descr="C:\Users\Lise\Documents\Cours 2015 2016\cours 4è 2015 2016\Eduardo arroyo\IMG_64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95" y="1600200"/>
            <a:ext cx="3641809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Lise\Documents\Cours 2015 2016\cours 4è 2015 2016\Eduardo arroyo\IMG_64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35653"/>
            <a:ext cx="4038600" cy="305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Lise\Documents\Cours 2015 2016\cours 4è 2015 2016\Eduardo arroyo\IMG_6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20688"/>
            <a:ext cx="7416824" cy="575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067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Lise\Documents\Cours 2015 2016\cours 4è 2015 2016\Eduardo arroyo\IMG_64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55543" cy="4533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651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">
        <p14:prism isContent="1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Notre exposition au CDI</a:t>
            </a:r>
            <a:endParaRPr lang="fr-FR" dirty="0"/>
          </a:p>
        </p:txBody>
      </p:sp>
      <p:pic>
        <p:nvPicPr>
          <p:cNvPr id="6176" name="Picture 32" descr="C:\Users\Lise\Documents\Cours 2015 2016\cours 4è 2015 2016\Eduardo arroyo\20160304_0921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746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5000">
        <p14:vortex dir="r"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Lise\Documents\Cours 2015 2016\cours 4è 2015 2016\Eduardo arroyo\20160304_0921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5000">
        <p:blinds dir="vert"/>
      </p:transition>
    </mc:Choice>
    <mc:Fallback>
      <p:transition spd="slow" advTm="5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236</Words>
  <Application>Microsoft Office PowerPoint</Application>
  <PresentationFormat>Affichage à l'écran (4:3)</PresentationFormat>
  <Paragraphs>27</Paragraphs>
  <Slides>21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Thème Office</vt:lpstr>
      <vt:lpstr>Les 4è LV2 Espagnol du collège Romain Blache vous proposent leur hommage à  Eduardo Arroyo </vt:lpstr>
      <vt:lpstr>Présentation PowerPoint</vt:lpstr>
      <vt:lpstr>Nos objectifs </vt:lpstr>
      <vt:lpstr>Nos travaux</vt:lpstr>
      <vt:lpstr>Les œuvres d’E. Arroyo </vt:lpstr>
      <vt:lpstr>Présentation PowerPoint</vt:lpstr>
      <vt:lpstr>Présentation PowerPoint</vt:lpstr>
      <vt:lpstr>Notre exposition au CDI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¡ Hasta luego!  Les 4èmes LV2 espagnol du collège Romain Blache 2015-2016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4è LV2 Espagnol vous proposent leur hommage à  Eduardo Arroyo</dc:title>
  <dc:creator>Lise</dc:creator>
  <cp:lastModifiedBy>Lise</cp:lastModifiedBy>
  <cp:revision>11</cp:revision>
  <dcterms:created xsi:type="dcterms:W3CDTF">2016-04-24T17:06:31Z</dcterms:created>
  <dcterms:modified xsi:type="dcterms:W3CDTF">2016-04-25T16:59:44Z</dcterms:modified>
</cp:coreProperties>
</file>